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61" r:id="rId15"/>
    <p:sldId id="352" r:id="rId16"/>
    <p:sldId id="337" r:id="rId17"/>
    <p:sldId id="409" r:id="rId18"/>
    <p:sldId id="300" r:id="rId19"/>
    <p:sldId id="304" r:id="rId20"/>
    <p:sldId id="353" r:id="rId21"/>
    <p:sldId id="408" r:id="rId22"/>
    <p:sldId id="411" r:id="rId23"/>
    <p:sldId id="427" r:id="rId24"/>
    <p:sldId id="387" r:id="rId25"/>
    <p:sldId id="389" r:id="rId26"/>
    <p:sldId id="501" r:id="rId27"/>
    <p:sldId id="499" r:id="rId28"/>
    <p:sldId id="500" r:id="rId29"/>
    <p:sldId id="502" r:id="rId30"/>
    <p:sldId id="467" r:id="rId31"/>
    <p:sldId id="440" r:id="rId32"/>
    <p:sldId id="394" r:id="rId33"/>
    <p:sldId id="496" r:id="rId34"/>
    <p:sldId id="441" r:id="rId35"/>
    <p:sldId id="432" r:id="rId36"/>
    <p:sldId id="497" r:id="rId37"/>
    <p:sldId id="498" r:id="rId38"/>
    <p:sldId id="391" r:id="rId39"/>
    <p:sldId id="433" r:id="rId40"/>
    <p:sldId id="470" r:id="rId41"/>
    <p:sldId id="461" r:id="rId42"/>
    <p:sldId id="495" r:id="rId43"/>
    <p:sldId id="410" r:id="rId44"/>
    <p:sldId id="307" r:id="rId45"/>
    <p:sldId id="3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3" autoAdjust="0"/>
    <p:restoredTop sz="87241" autoAdjust="0"/>
  </p:normalViewPr>
  <p:slideViewPr>
    <p:cSldViewPr snapToGrid="0" showGuides="1">
      <p:cViewPr varScale="1">
        <p:scale>
          <a:sx n="161" d="100"/>
          <a:sy n="161" d="100"/>
        </p:scale>
        <p:origin x="372" y="1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2024-07-02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881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2916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168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2024-07-02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biorxiv.org/content/10.1101/2023.11.03.565563v1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47.svg"/><Relationship Id="rId4" Type="http://schemas.openxmlformats.org/officeDocument/2006/relationships/image" Target="../media/image59.sv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10" Type="http://schemas.openxmlformats.org/officeDocument/2006/relationships/image" Target="../media/image73.sv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uantitativeEcologyLab/bc-mammals-speed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does environmental stochasticity affect animal movement?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37662"/>
            <a:ext cx="9144000" cy="699451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1700" dirty="0">
                <a:cs typeface="Arial" panose="020B0604020202020204" pitchFamily="34" charset="0"/>
              </a:rPr>
              <a:t>Ph.D. Biology candidate</a:t>
            </a:r>
            <a:endParaRPr lang="en-CA" dirty="0">
              <a:cs typeface="Arial" panose="020B0604020202020204" pitchFamily="34" charset="0"/>
            </a:endParaRP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04933-542F-4B75-9BE4-BAD2E5392D3E}"/>
              </a:ext>
            </a:extLst>
          </p:cNvPr>
          <p:cNvSpPr txBox="1"/>
          <p:nvPr/>
        </p:nvSpPr>
        <p:spPr>
          <a:xfrm>
            <a:off x="276593" y="5989628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pic>
        <p:nvPicPr>
          <p:cNvPr id="10" name="Picture 9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EE3F344A-68E2-46E0-A14C-1D07BB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605229"/>
            <a:ext cx="2437329" cy="2306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A79E552-C051-69AD-E329-C01895AAD675}"/>
              </a:ext>
            </a:extLst>
          </p:cNvPr>
          <p:cNvGrpSpPr/>
          <p:nvPr/>
        </p:nvGrpSpPr>
        <p:grpSpPr>
          <a:xfrm>
            <a:off x="661680" y="949377"/>
            <a:ext cx="2419181" cy="2655852"/>
            <a:chOff x="834921" y="946353"/>
            <a:chExt cx="2419181" cy="2655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B6ABC3-1575-7518-F472-5BFC6A0F2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60" t="59331" r="30688" b="6059"/>
            <a:stretch/>
          </p:blipFill>
          <p:spPr>
            <a:xfrm>
              <a:off x="1105853" y="946353"/>
              <a:ext cx="2148249" cy="2398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1CC7C-A786-21FB-2037-F1575D7E2672}"/>
                </a:ext>
              </a:extLst>
            </p:cNvPr>
            <p:cNvSpPr txBox="1"/>
            <p:nvPr/>
          </p:nvSpPr>
          <p:spPr>
            <a:xfrm>
              <a:off x="1271097" y="3289040"/>
              <a:ext cx="1983005" cy="31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Nitrogen</a:t>
              </a:r>
              <a:r>
                <a:rPr lang="en-CA" sz="1200" b="0" i="0" u="none" strike="noStrike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 unpredictability</a:t>
              </a:r>
              <a:endParaRPr lang="en-CA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D2E7E-966A-52DA-86AF-0411A560C7AD}"/>
                </a:ext>
              </a:extLst>
            </p:cNvPr>
            <p:cNvSpPr txBox="1"/>
            <p:nvPr/>
          </p:nvSpPr>
          <p:spPr>
            <a:xfrm rot="16200000">
              <a:off x="-18082" y="1941304"/>
              <a:ext cx="19830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HR </a:t>
              </a:r>
              <a:r>
                <a:rPr lang="en-CA" sz="1200" b="0" i="0" u="none" strike="noStrike" baseline="0" dirty="0" err="1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ize</a:t>
              </a:r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 (ha)</a:t>
              </a:r>
              <a:endParaRPr lang="en-CA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generalized hypotheses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Chapter 1: Simulating the relationships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502" y="812284"/>
            <a:ext cx="10390630" cy="58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1: E(R) and Var(R) both affect E(H)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932026"/>
            <a:ext cx="11177480" cy="37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1: E(R) and Var(R) both affect Var(H)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60" y="1932026"/>
            <a:ext cx="11177478" cy="37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60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Chapter 1: Testing the hypotheses with real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FBABC-4265-4194-BA85-AB4D394893EA}"/>
              </a:ext>
            </a:extLst>
          </p:cNvPr>
          <p:cNvSpPr txBox="1"/>
          <p:nvPr/>
        </p:nvSpPr>
        <p:spPr>
          <a:xfrm>
            <a:off x="1278485" y="6413698"/>
            <a:ext cx="9635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Preprint available at: </a:t>
            </a:r>
            <a:r>
              <a:rPr lang="en-US" sz="1400" dirty="0">
                <a:hlinkClick r:id="rId2"/>
              </a:rPr>
              <a:t>https://www.biorxiv.org/content/10.1101/2023.11.03.565563v1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0BD9A5-4378-4888-911B-A47B26DD5C66}"/>
              </a:ext>
            </a:extLst>
          </p:cNvPr>
          <p:cNvSpPr/>
          <p:nvPr/>
        </p:nvSpPr>
        <p:spPr>
          <a:xfrm>
            <a:off x="65607" y="1947713"/>
            <a:ext cx="483853" cy="46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DA16D-4F9C-4338-AC82-3C3C2FF7CFD0}"/>
              </a:ext>
            </a:extLst>
          </p:cNvPr>
          <p:cNvSpPr/>
          <p:nvPr/>
        </p:nvSpPr>
        <p:spPr>
          <a:xfrm>
            <a:off x="6096000" y="1912081"/>
            <a:ext cx="483853" cy="46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graph&#10;&#10;Description automatically generated">
            <a:extLst>
              <a:ext uri="{FF2B5EF4-FFF2-40B4-BE49-F238E27FC236}">
                <a16:creationId xmlns:a16="http://schemas.microsoft.com/office/drawing/2014/main" id="{396FC832-EA81-B691-354E-3B45DB711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853943"/>
            <a:ext cx="11629292" cy="51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map&#10;&#10;Description automatically generated">
            <a:extLst>
              <a:ext uri="{FF2B5EF4-FFF2-40B4-BE49-F238E27FC236}">
                <a16:creationId xmlns:a16="http://schemas.microsoft.com/office/drawing/2014/main" id="{833AA1C5-8180-4275-9FBD-7FD1E69B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/>
          <a:stretch/>
        </p:blipFill>
        <p:spPr>
          <a:xfrm>
            <a:off x="3314855" y="485443"/>
            <a:ext cx="8871284" cy="4577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Chapter 2: Estimating abundance and unpredictability world-wide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7583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NDVI:</a:t>
            </a:r>
          </a:p>
          <a:p>
            <a:r>
              <a:rPr lang="en-CA" dirty="0"/>
              <a:t>Productivity</a:t>
            </a:r>
          </a:p>
          <a:p>
            <a:r>
              <a:rPr lang="en-CA" dirty="0"/>
              <a:t>Seasonality</a:t>
            </a:r>
          </a:p>
          <a:p>
            <a:r>
              <a:rPr lang="en-CA" dirty="0"/>
              <a:t>Weather, climate</a:t>
            </a:r>
          </a:p>
          <a:p>
            <a:r>
              <a:rPr lang="en-CA" dirty="0"/>
              <a:t>Extreme events (burns, floods)</a:t>
            </a:r>
          </a:p>
          <a:p>
            <a:r>
              <a:rPr lang="en-CA" dirty="0"/>
              <a:t>Does not account for prey or competitors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AVHRR data: daily, </a:t>
            </a:r>
            <a:r>
              <a:rPr lang="en-US" dirty="0"/>
              <a:t>0.5-degree </a:t>
            </a:r>
            <a:r>
              <a:rPr lang="en-CA" dirty="0" err="1"/>
              <a:t>rasters</a:t>
            </a:r>
            <a:r>
              <a:rPr lang="en-CA" dirty="0"/>
              <a:t> since 1980s (&gt;900 GB!)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A5C06-A203-4C5B-9B96-6FCB8EDA9252}"/>
              </a:ext>
            </a:extLst>
          </p:cNvPr>
          <p:cNvSpPr txBox="1"/>
          <p:nvPr/>
        </p:nvSpPr>
        <p:spPr>
          <a:xfrm>
            <a:off x="8193505" y="4004312"/>
            <a:ext cx="3998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Map of NDVI by Ivan </a:t>
            </a:r>
            <a:r>
              <a:rPr lang="en-CA" dirty="0" err="1"/>
              <a:t>Shmakov</a:t>
            </a:r>
            <a:r>
              <a:rPr lang="en-CA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126534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1183F-24D4-DC21-C5DA-FC025DAF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3"/>
            <a:ext cx="8694738" cy="444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621E6-37BE-A2EC-2542-E85C10AB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2"/>
            <a:ext cx="8694738" cy="4444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Chapter 3: Using a sample size greater than n = 1 animal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Repeat HR analysis for:</a:t>
            </a:r>
          </a:p>
          <a:p>
            <a:pPr lvl="1"/>
            <a:r>
              <a:rPr lang="en-CA" sz="2800" dirty="0"/>
              <a:t>3,000+ animals</a:t>
            </a:r>
          </a:p>
          <a:p>
            <a:pPr lvl="1"/>
            <a:r>
              <a:rPr lang="en-CA" sz="2800" dirty="0"/>
              <a:t>85+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3: Generalizing relationships (with energetics scaling with mass)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9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What will BC look like in 100 years?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0FC08-2625-77E4-44A9-2B6883C1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556B-4325-F246-1721-C8537EDC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5" name="Picture 4" descr="A body of water with a city and mountains in the background&#10;&#10;Description automatically generated">
            <a:extLst>
              <a:ext uri="{FF2B5EF4-FFF2-40B4-BE49-F238E27FC236}">
                <a16:creationId xmlns:a16="http://schemas.microsoft.com/office/drawing/2014/main" id="{207D2B8C-682E-0B80-6590-B4935D7EF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05" y="-657122"/>
            <a:ext cx="12259410" cy="8172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68DAB-4C28-24D0-2DEB-87295135F0ED}"/>
              </a:ext>
            </a:extLst>
          </p:cNvPr>
          <p:cNvSpPr txBox="1"/>
          <p:nvPr/>
        </p:nvSpPr>
        <p:spPr>
          <a:xfrm>
            <a:off x="10023672" y="6626505"/>
            <a:ext cx="22802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 University of British Columbia Okanagan</a:t>
            </a:r>
            <a:endParaRPr lang="en-CA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4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Things are not what they used to be 100 years ago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7" name="Picture 6" descr="A group of people skating on a frozen lake&#10;&#10;Description automatically generated">
            <a:extLst>
              <a:ext uri="{FF2B5EF4-FFF2-40B4-BE49-F238E27FC236}">
                <a16:creationId xmlns:a16="http://schemas.microsoft.com/office/drawing/2014/main" id="{643E467A-DA85-E0FB-42C7-816C00C8D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0285"/>
            <a:ext cx="12197137" cy="7471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1A1E63-E9F4-CFC7-8589-6F6EE19E5487}"/>
              </a:ext>
            </a:extLst>
          </p:cNvPr>
          <p:cNvSpPr txBox="1"/>
          <p:nvPr/>
        </p:nvSpPr>
        <p:spPr>
          <a:xfrm>
            <a:off x="5184991" y="6606059"/>
            <a:ext cx="18220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Kelowna Public Archives: KPA #487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12824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climate is </a:t>
            </a:r>
            <a:r>
              <a:rPr lang="en-CA"/>
              <a:t>warming rapidly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06464"/>
            <a:ext cx="9144019" cy="548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373993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(Relative to the 1910-2000 average)</a:t>
            </a:r>
          </a:p>
        </p:txBody>
      </p:sp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37C3-87A0-495E-11C8-51572868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51C8-410C-D0D6-8B14-B97993D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mammal movement in BC?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9782F-DDD0-5049-E689-C7C91BBF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736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18333C-4CEB-60AC-68F7-AA915F9F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76" y="2315523"/>
            <a:ext cx="5350224" cy="2633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01DB7-55C1-BAED-D89F-8F6BA81A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Encounter rates depend on movement rates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5531-1397-40FB-AD2F-B924DC17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14" name="Content Placeholder 13" descr="A diagram of a diagram of a cloud&#10;&#10;Description automatically generated with medium confidence">
            <a:extLst>
              <a:ext uri="{FF2B5EF4-FFF2-40B4-BE49-F238E27FC236}">
                <a16:creationId xmlns:a16="http://schemas.microsoft.com/office/drawing/2014/main" id="{10497B7E-5321-4D2D-5EC5-8F46F0DD40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24" y="1632183"/>
            <a:ext cx="4888676" cy="4181916"/>
          </a:xfrm>
        </p:spPr>
      </p:pic>
    </p:spTree>
    <p:extLst>
      <p:ext uri="{BB962C8B-B14F-4D97-AF65-F5344CB8AC3E}">
        <p14:creationId xmlns:p14="http://schemas.microsoft.com/office/powerpoint/2010/main" val="3467458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1DB7-55C1-BAED-D89F-8F6BA81A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Temperature affects movement behavior</a:t>
            </a:r>
          </a:p>
        </p:txBody>
      </p:sp>
      <p:pic>
        <p:nvPicPr>
          <p:cNvPr id="22" name="Content Placeholder 21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87DB8FFF-08CB-8780-F67B-CB335F4D48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85" y="3604830"/>
            <a:ext cx="4787294" cy="297672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5531-1397-40FB-AD2F-B924DC17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CAE90E-AD75-915F-B381-E8880A485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618"/>
          <a:stretch/>
        </p:blipFill>
        <p:spPr>
          <a:xfrm>
            <a:off x="762630" y="4010006"/>
            <a:ext cx="4420416" cy="2225672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BD6E09D-CE24-9ADD-6778-20D0D3041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169" y="2933496"/>
            <a:ext cx="1475967" cy="5851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80CD12E-774C-DEEB-AD4E-BFCDEDE9B2E8}"/>
              </a:ext>
            </a:extLst>
          </p:cNvPr>
          <p:cNvGrpSpPr/>
          <p:nvPr/>
        </p:nvGrpSpPr>
        <p:grpSpPr>
          <a:xfrm>
            <a:off x="7796951" y="385276"/>
            <a:ext cx="2532962" cy="3043724"/>
            <a:chOff x="1958247" y="2755073"/>
            <a:chExt cx="3201581" cy="3847167"/>
          </a:xfrm>
        </p:grpSpPr>
        <p:pic>
          <p:nvPicPr>
            <p:cNvPr id="28" name="Picture 27" descr="A graph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5A9C3050-DC76-DDC1-EE2C-6B59B84EB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93" r="41853"/>
            <a:stretch/>
          </p:blipFill>
          <p:spPr>
            <a:xfrm>
              <a:off x="2280062" y="2755075"/>
              <a:ext cx="1832759" cy="3847165"/>
            </a:xfrm>
            <a:prstGeom prst="rect">
              <a:avLst/>
            </a:prstGeom>
          </p:spPr>
        </p:pic>
        <p:pic>
          <p:nvPicPr>
            <p:cNvPr id="29" name="Picture 28" descr="A graph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2B211E15-B759-CE97-A43C-84669ADCF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346"/>
            <a:stretch/>
          </p:blipFill>
          <p:spPr>
            <a:xfrm>
              <a:off x="4289778" y="2755073"/>
              <a:ext cx="870050" cy="3847165"/>
            </a:xfrm>
            <a:prstGeom prst="rect">
              <a:avLst/>
            </a:prstGeom>
          </p:spPr>
        </p:pic>
        <p:pic>
          <p:nvPicPr>
            <p:cNvPr id="30" name="Picture 29" descr="A graph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E1DCD764-6A7D-23C1-77C9-627909771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320"/>
            <a:stretch/>
          </p:blipFill>
          <p:spPr>
            <a:xfrm>
              <a:off x="1958247" y="2755074"/>
              <a:ext cx="321815" cy="3847165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084FE8A-E1AF-E33F-9576-2270F2983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245"/>
          <a:stretch/>
        </p:blipFill>
        <p:spPr>
          <a:xfrm>
            <a:off x="457030" y="1381496"/>
            <a:ext cx="5706264" cy="11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1DB7-55C1-BAED-D89F-8F6BA81A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Temperature affects human-wildlife interactions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5531-1397-40FB-AD2F-B924DC17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5F547F-71B4-356F-5F73-F2559BC5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7" y="2759914"/>
            <a:ext cx="6016831" cy="1517559"/>
          </a:xfrm>
          <a:prstGeom prst="rect">
            <a:avLst/>
          </a:prstGeom>
        </p:spPr>
      </p:pic>
      <p:pic>
        <p:nvPicPr>
          <p:cNvPr id="18" name="Picture 1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0CD036F-0F41-53A9-60A1-220E0D316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8" b="42568"/>
          <a:stretch/>
        </p:blipFill>
        <p:spPr>
          <a:xfrm>
            <a:off x="6664144" y="2152931"/>
            <a:ext cx="4495856" cy="343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95057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37C3-87A0-495E-11C8-51572868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51C8-410C-D0D6-8B14-B97993D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often mammals move?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9782F-DDD0-5049-E689-C7C91BBF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0492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8135F61-F01C-A7ED-B7A0-3946EF962033}"/>
              </a:ext>
            </a:extLst>
          </p:cNvPr>
          <p:cNvGrpSpPr/>
          <p:nvPr/>
        </p:nvGrpSpPr>
        <p:grpSpPr>
          <a:xfrm>
            <a:off x="1148861" y="261816"/>
            <a:ext cx="9894278" cy="6596184"/>
            <a:chOff x="1148861" y="261816"/>
            <a:chExt cx="9894278" cy="659618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C9C24CB-0B61-99BF-276A-CA5AEC24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1" y="261816"/>
              <a:ext cx="9894278" cy="6596184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EE8F11-89BE-1F02-7F1B-181CCA86DCA6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5445CA6-FF92-E56D-708E-3ACABB60ED07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A6737F9-A274-6773-2885-EDE3F064DB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9" name="Graphic 18" descr="Thermometer with solid fill">
                  <a:extLst>
                    <a:ext uri="{FF2B5EF4-FFF2-40B4-BE49-F238E27FC236}">
                      <a16:creationId xmlns:a16="http://schemas.microsoft.com/office/drawing/2014/main" id="{FC111807-F99E-FB16-8687-AE44C1CB3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3248D83-4947-1AE5-9B77-08D301D70AD0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BA1D85D-1834-B4ED-51AA-BD0EDB464AD6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7" name="Graphic 16" descr="Clock with solid fill">
                  <a:extLst>
                    <a:ext uri="{FF2B5EF4-FFF2-40B4-BE49-F238E27FC236}">
                      <a16:creationId xmlns:a16="http://schemas.microsoft.com/office/drawing/2014/main" id="{F20E4CAB-E869-9493-6E68-8CCF4EFA55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8AF1FF1-B80E-A014-5391-E5C361630999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6F245D9-2F0B-ED34-EDD2-6C5EA23E07C9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Daily calendar with solid fill">
                  <a:extLst>
                    <a:ext uri="{FF2B5EF4-FFF2-40B4-BE49-F238E27FC236}">
                      <a16:creationId xmlns:a16="http://schemas.microsoft.com/office/drawing/2014/main" id="{E9ABFA62-09ED-FD76-AC47-4977C9FF4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often </a:t>
            </a:r>
            <a:r>
              <a:rPr lang="en-CA" dirty="0"/>
              <a:t>mammals move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68AE4E-B4DF-A035-EADF-05A37F73697B}"/>
              </a:ext>
            </a:extLst>
          </p:cNvPr>
          <p:cNvSpPr/>
          <p:nvPr/>
        </p:nvSpPr>
        <p:spPr>
          <a:xfrm rot="20324383">
            <a:off x="2301779" y="1207554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8C2D2-D05F-16D2-8FE9-1CD44AB5E672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0A742-0F2B-4098-B9A6-7AF6DFC89916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E78FC-1D9D-85E3-65BA-FE67F378062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10D3E-36FF-F675-0692-16CA8CA21387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55DE2-027D-A9C4-EBE3-3B025A590850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74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Effects of temperature depend on day of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4D805-09F0-63E5-CD43-540C442E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7533"/>
            <a:ext cx="10515600" cy="54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99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BBD-F0A5-0068-27D8-47934FBA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B984-4046-BE05-BDF3-657350AF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fast mammals move?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1ABF5-98CA-C617-390E-E773D754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2040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49DA-99E5-7BC1-3F40-FB13618C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5DEF33F-9EDD-B4F1-E4BC-F2CDE29BE9CA}"/>
              </a:ext>
            </a:extLst>
          </p:cNvPr>
          <p:cNvGrpSpPr/>
          <p:nvPr/>
        </p:nvGrpSpPr>
        <p:grpSpPr>
          <a:xfrm>
            <a:off x="1148862" y="261816"/>
            <a:ext cx="9894276" cy="6596183"/>
            <a:chOff x="1148862" y="261816"/>
            <a:chExt cx="9894276" cy="65961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A97BE3-0B6B-6458-8D4C-52ABC525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2" y="261816"/>
              <a:ext cx="9894276" cy="6596183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FF17D-CDC4-653D-6331-3DA957F81BF0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7D5A915-2FB7-C078-46AA-E9616C822E52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AD34D17-1346-11A1-0D1E-4A48E602AB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Thermometer with solid fill">
                  <a:extLst>
                    <a:ext uri="{FF2B5EF4-FFF2-40B4-BE49-F238E27FC236}">
                      <a16:creationId xmlns:a16="http://schemas.microsoft.com/office/drawing/2014/main" id="{19862A8E-2922-5574-163D-2863B71B2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58AC617-E53C-F2E0-F94F-0103245A3843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A945ABF-D2DD-32D4-9DFB-2DD39A7DCE31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2" name="Graphic 21" descr="Clock with solid fill">
                  <a:extLst>
                    <a:ext uri="{FF2B5EF4-FFF2-40B4-BE49-F238E27FC236}">
                      <a16:creationId xmlns:a16="http://schemas.microsoft.com/office/drawing/2014/main" id="{EBAC4BBF-B820-F09C-996E-CE479F41C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08E3793-6077-4125-AF68-384BA2C4D988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54A53B4-B3CC-9D2D-FF1E-F1D7160C708F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0" name="Graphic 19" descr="Daily calendar with solid fill">
                  <a:extLst>
                    <a:ext uri="{FF2B5EF4-FFF2-40B4-BE49-F238E27FC236}">
                      <a16:creationId xmlns:a16="http://schemas.microsoft.com/office/drawing/2014/main" id="{D8CA866F-29AA-84F5-F0DD-E6AA40FD0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407A-A5AA-9028-4157-18203224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16A970-09E4-1578-56D1-168BA02C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fast</a:t>
            </a:r>
            <a:r>
              <a:rPr lang="en-CA" dirty="0"/>
              <a:t> mammals move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9D18B3-1FEE-91D7-48D7-3A8D7635D5ED}"/>
              </a:ext>
            </a:extLst>
          </p:cNvPr>
          <p:cNvSpPr/>
          <p:nvPr/>
        </p:nvSpPr>
        <p:spPr>
          <a:xfrm rot="20324383">
            <a:off x="2301779" y="1207554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CDCDB-BD7A-F57D-3E84-90F7613995D1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CD5366-B0BD-2C2B-6B43-46118A24D1F4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FE97B6-01E2-4B4C-6E6A-7CB70F44475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AED47-1BC4-0AE7-328E-6895F96C77F9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66188-A1FA-1FAF-58FF-EDD5F3BF1E1B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0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Effects of temperature depend on day of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91C6B-F247-9826-B178-4D63577D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6962"/>
            <a:ext cx="10515600" cy="54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0F4DE79D-5DCE-90AB-0FE2-213E3D9BEA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CA" dirty="0"/>
                  <a:t>Distance travelled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𝑚𝑜𝑣𝑖𝑛𝑔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speed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0F4DE79D-5DCE-90AB-0FE2-213E3D9BE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54" t="-34615" b="-519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A012FD-139F-4236-B6AF-47260C87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74068"/>
            <a:ext cx="10515600" cy="54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03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r>
              <a:rPr lang="en-CA" dirty="0"/>
              <a:t>Temperature </a:t>
            </a:r>
            <a:r>
              <a:rPr lang="en-CA"/>
              <a:t>and habitat selection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32B2-0D48-C1C2-1B5D-43E794E2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D218D4A-6A45-7ABB-D7E3-ED71FED0EE83}"/>
              </a:ext>
            </a:extLst>
          </p:cNvPr>
          <p:cNvGrpSpPr/>
          <p:nvPr/>
        </p:nvGrpSpPr>
        <p:grpSpPr>
          <a:xfrm>
            <a:off x="1110117" y="261816"/>
            <a:ext cx="9894276" cy="6596184"/>
            <a:chOff x="1110117" y="261816"/>
            <a:chExt cx="9894276" cy="65961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F8FFDB-2EB6-3731-E03D-D83BEA95F785}"/>
                </a:ext>
              </a:extLst>
            </p:cNvPr>
            <p:cNvGrpSpPr/>
            <p:nvPr/>
          </p:nvGrpSpPr>
          <p:grpSpPr>
            <a:xfrm>
              <a:off x="1110117" y="261816"/>
              <a:ext cx="9894276" cy="6596184"/>
              <a:chOff x="1110117" y="261816"/>
              <a:chExt cx="9894276" cy="659618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761E577-F6EB-4210-6093-61B838FD9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10117" y="261816"/>
                <a:ext cx="9894276" cy="6596184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14F3F8-B962-849C-68ED-D247B3344CD9}"/>
                  </a:ext>
                </a:extLst>
              </p:cNvPr>
              <p:cNvGrpSpPr/>
              <p:nvPr/>
            </p:nvGrpSpPr>
            <p:grpSpPr>
              <a:xfrm>
                <a:off x="2432662" y="988889"/>
                <a:ext cx="914400" cy="914400"/>
                <a:chOff x="896675" y="1014574"/>
                <a:chExt cx="914400" cy="91440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C160C82-9B4F-B8DC-C875-0300BEF81920}"/>
                    </a:ext>
                  </a:extLst>
                </p:cNvPr>
                <p:cNvSpPr/>
                <p:nvPr/>
              </p:nvSpPr>
              <p:spPr>
                <a:xfrm>
                  <a:off x="954510" y="1081356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9" name="Graphic 8" descr="Fir tree with solid fill">
                  <a:extLst>
                    <a:ext uri="{FF2B5EF4-FFF2-40B4-BE49-F238E27FC236}">
                      <a16:creationId xmlns:a16="http://schemas.microsoft.com/office/drawing/2014/main" id="{0128B94C-2FCA-7D44-162B-0BF62E5B5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675" y="101457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209FB9-B932-01EC-BE5C-14C927F47A6A}"/>
                  </a:ext>
                </a:extLst>
              </p:cNvPr>
              <p:cNvGrpSpPr/>
              <p:nvPr/>
            </p:nvGrpSpPr>
            <p:grpSpPr>
              <a:xfrm>
                <a:off x="8817936" y="5139647"/>
                <a:ext cx="914400" cy="914400"/>
                <a:chOff x="361079" y="1051968"/>
                <a:chExt cx="914400" cy="91440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2F29FF6-673D-A22B-2C13-BCFA8CD023F3}"/>
                    </a:ext>
                  </a:extLst>
                </p:cNvPr>
                <p:cNvSpPr/>
                <p:nvPr/>
              </p:nvSpPr>
              <p:spPr>
                <a:xfrm>
                  <a:off x="439435" y="1122453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6" name="Graphic 15" descr="Water with solid fill">
                  <a:extLst>
                    <a:ext uri="{FF2B5EF4-FFF2-40B4-BE49-F238E27FC236}">
                      <a16:creationId xmlns:a16="http://schemas.microsoft.com/office/drawing/2014/main" id="{09DFAC22-776A-9E0E-37E5-E3DC0E0390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079" y="10519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DDC711F-29EB-D38D-385B-FD642E0E5EF6}"/>
                  </a:ext>
                </a:extLst>
              </p:cNvPr>
              <p:cNvGrpSpPr/>
              <p:nvPr/>
            </p:nvGrpSpPr>
            <p:grpSpPr>
              <a:xfrm>
                <a:off x="5592083" y="3019991"/>
                <a:ext cx="986930" cy="986930"/>
                <a:chOff x="1888241" y="2565665"/>
                <a:chExt cx="986930" cy="98693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ECECB11-5456-D7A8-4B8E-B3640ED99453}"/>
                    </a:ext>
                  </a:extLst>
                </p:cNvPr>
                <p:cNvSpPr/>
                <p:nvPr/>
              </p:nvSpPr>
              <p:spPr>
                <a:xfrm>
                  <a:off x="1888241" y="2565665"/>
                  <a:ext cx="986930" cy="98693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8" name="Graphic 17" descr="Mountains with solid fill">
                  <a:extLst>
                    <a:ext uri="{FF2B5EF4-FFF2-40B4-BE49-F238E27FC236}">
                      <a16:creationId xmlns:a16="http://schemas.microsoft.com/office/drawing/2014/main" id="{7D69A3BE-5B6A-E42C-7119-3933D46F6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4958" y="2581382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CC91BE6-1169-8337-FED9-74149FD7D8F9}"/>
                </a:ext>
              </a:extLst>
            </p:cNvPr>
            <p:cNvGrpSpPr/>
            <p:nvPr/>
          </p:nvGrpSpPr>
          <p:grpSpPr>
            <a:xfrm>
              <a:off x="1651025" y="5674068"/>
              <a:ext cx="914400" cy="914400"/>
              <a:chOff x="-96752" y="4138903"/>
              <a:chExt cx="914400" cy="9144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4F5D855-0CE2-DB53-E6A0-2C2273C9D521}"/>
                  </a:ext>
                </a:extLst>
              </p:cNvPr>
              <p:cNvSpPr/>
              <p:nvPr/>
            </p:nvSpPr>
            <p:spPr>
              <a:xfrm>
                <a:off x="-20726" y="4205685"/>
                <a:ext cx="780836" cy="7808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5" name="Graphic 24" descr="Thermometer with solid fill">
                <a:extLst>
                  <a:ext uri="{FF2B5EF4-FFF2-40B4-BE49-F238E27FC236}">
                    <a16:creationId xmlns:a16="http://schemas.microsoft.com/office/drawing/2014/main" id="{00E921D9-4C0B-E271-F9CF-1F9D9B1FF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96752" y="413890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07716-E1F5-5ED6-9717-D8425493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D8170A-0FBD-0E29-AAA2-B2327D99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where</a:t>
            </a:r>
            <a:r>
              <a:rPr lang="en-CA" dirty="0"/>
              <a:t> boreal caribou move: Resource Selection Function (RSF)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E4580-6D3D-CB86-49D5-4D165EAD3AF0}"/>
              </a:ext>
            </a:extLst>
          </p:cNvPr>
          <p:cNvSpPr/>
          <p:nvPr/>
        </p:nvSpPr>
        <p:spPr>
          <a:xfrm rot="587368">
            <a:off x="1167950" y="1895306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81FCF-B3C2-EF73-213F-7B373DE151AE}"/>
              </a:ext>
            </a:extLst>
          </p:cNvPr>
          <p:cNvSpPr/>
          <p:nvPr/>
        </p:nvSpPr>
        <p:spPr>
          <a:xfrm rot="3234325">
            <a:off x="2333634" y="2547282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43D1E-F893-B272-24CE-13C3B597E023}"/>
              </a:ext>
            </a:extLst>
          </p:cNvPr>
          <p:cNvSpPr/>
          <p:nvPr/>
        </p:nvSpPr>
        <p:spPr>
          <a:xfrm rot="5145359">
            <a:off x="5152127" y="3564411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5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8172454" y="5881431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643E9-F81E-BC12-6250-0C72B71DC366}"/>
              </a:ext>
            </a:extLst>
          </p:cNvPr>
          <p:cNvSpPr/>
          <p:nvPr/>
        </p:nvSpPr>
        <p:spPr>
          <a:xfrm>
            <a:off x="1083958" y="883222"/>
            <a:ext cx="523221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dirty="0"/>
              <a:t>Work in progress…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188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3C0588-2009-F87B-42F1-9F021E04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Habitat quality will depend strongly on climate change scenario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B7544-A2D5-7182-E43E-CCEAD414A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3" cy="54864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10668006" y="1578006"/>
            <a:ext cx="1346516" cy="4724408"/>
            <a:chOff x="10668006" y="1311794"/>
            <a:chExt cx="1346516" cy="47244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42</a:t>
            </a:fld>
            <a:endParaRPr lang="en-CA" dirty="0"/>
          </a:p>
        </p:txBody>
      </p:sp>
      <p:pic>
        <p:nvPicPr>
          <p:cNvPr id="9" name="Picture 8" descr="A collage of different colors of the same color&#10;&#10;Description automatically generated">
            <a:extLst>
              <a:ext uri="{FF2B5EF4-FFF2-40B4-BE49-F238E27FC236}">
                <a16:creationId xmlns:a16="http://schemas.microsoft.com/office/drawing/2014/main" id="{58E791FA-2264-F385-C305-DC5AA424B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3513"/>
            <a:ext cx="10287000" cy="6858000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795812B2-ABE1-9BFB-E04C-9FF79D3EEC49}"/>
              </a:ext>
            </a:extLst>
          </p:cNvPr>
          <p:cNvSpPr/>
          <p:nvPr/>
        </p:nvSpPr>
        <p:spPr>
          <a:xfrm flipV="1">
            <a:off x="810764" y="4796120"/>
            <a:ext cx="1762068" cy="99681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rgbClr val="CCBB44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B47E5-1653-444A-5083-49AA293C2C79}"/>
              </a:ext>
            </a:extLst>
          </p:cNvPr>
          <p:cNvSpPr txBox="1"/>
          <p:nvPr/>
        </p:nvSpPr>
        <p:spPr>
          <a:xfrm>
            <a:off x="3273406" y="0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Best scenario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8A600-9C51-710B-26D6-AF9F1812D4DB}"/>
              </a:ext>
            </a:extLst>
          </p:cNvPr>
          <p:cNvSpPr txBox="1"/>
          <p:nvPr/>
        </p:nvSpPr>
        <p:spPr>
          <a:xfrm>
            <a:off x="3273406" y="3475756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2"/>
                </a:solidFill>
              </a:rPr>
              <a:t>Bad scenario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A7F2A-4543-D14B-EA9D-70BBE211CDE4}"/>
              </a:ext>
            </a:extLst>
          </p:cNvPr>
          <p:cNvSpPr txBox="1"/>
          <p:nvPr/>
        </p:nvSpPr>
        <p:spPr>
          <a:xfrm>
            <a:off x="7360228" y="0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/>
                </a:solidFill>
              </a:rPr>
              <a:t>Good scenario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BA4EE-3856-48E8-AA8B-E2F61D14B5E4}"/>
              </a:ext>
            </a:extLst>
          </p:cNvPr>
          <p:cNvSpPr txBox="1"/>
          <p:nvPr/>
        </p:nvSpPr>
        <p:spPr>
          <a:xfrm>
            <a:off x="7055427" y="3471267"/>
            <a:ext cx="22652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C00000"/>
                </a:solidFill>
              </a:rPr>
              <a:t>Worst scenario</a:t>
            </a:r>
          </a:p>
        </p:txBody>
      </p:sp>
    </p:spTree>
    <p:extLst>
      <p:ext uri="{BB962C8B-B14F-4D97-AF65-F5344CB8AC3E}">
        <p14:creationId xmlns:p14="http://schemas.microsoft.com/office/powerpoint/2010/main" val="133658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43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58" y="2174026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60" y="584811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2315836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7887" y="589836"/>
            <a:ext cx="1266556" cy="11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27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400" b="0" i="0" u="none" strike="noStrike" baseline="0" dirty="0" err="1"/>
              <a:t>Bista</a:t>
            </a:r>
            <a:r>
              <a:rPr lang="en-GB" sz="1400" b="0" i="0" u="none" strike="noStrike" baseline="0" dirty="0"/>
              <a:t>, D., G. S. Baxter, N. J. Hudson, S. T. Lama, and P. J. Murray. 2022. Effect of </a:t>
            </a:r>
            <a:r>
              <a:rPr lang="en-CA" sz="1400" b="0" i="0" u="none" strike="noStrike" baseline="0" dirty="0"/>
              <a:t>disturbances and habitat fragmentation on an arboreal habitat specialist mammal using </a:t>
            </a:r>
            <a:r>
              <a:rPr lang="en-GB" sz="1400" b="0" i="0" u="none" strike="noStrike" baseline="0" dirty="0"/>
              <a:t>GPS telemetry: A case of the red panda. Landscape Ecology 37:795–809.</a:t>
            </a:r>
            <a:endParaRPr lang="en-US" sz="1400" b="0" i="0" u="none" strike="noStrike" baseline="0" dirty="0"/>
          </a:p>
          <a:p>
            <a:pPr algn="l"/>
            <a:r>
              <a:rPr lang="en-US" sz="1400" b="0" i="0" u="none" strike="noStrike" baseline="0" dirty="0" err="1"/>
              <a:t>Geremia</a:t>
            </a:r>
            <a:r>
              <a:rPr lang="en-US" sz="1400" b="0" i="0" u="none" strike="noStrike" baseline="0" dirty="0"/>
              <a:t>, C., J. A. Merkle, D. R. </a:t>
            </a:r>
            <a:r>
              <a:rPr lang="en-US" sz="1400" b="0" i="0" u="none" strike="noStrike" baseline="0" dirty="0" err="1"/>
              <a:t>Eacker</a:t>
            </a:r>
            <a:r>
              <a:rPr lang="en-US" sz="1400" b="0" i="0" u="none" strike="noStrike" baseline="0" dirty="0"/>
              <a:t>, R. L. Wallen, P. J. White, M. </a:t>
            </a:r>
            <a:r>
              <a:rPr lang="en-US" sz="1400" b="0" i="0" u="none" strike="noStrike" baseline="0" dirty="0" err="1"/>
              <a:t>Hebblewhite</a:t>
            </a:r>
            <a:r>
              <a:rPr lang="en-US" sz="14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400" dirty="0"/>
          </a:p>
          <a:p>
            <a:pPr algn="l"/>
            <a:r>
              <a:rPr lang="en-US" sz="1400" b="0" i="0" u="none" strike="noStrike" baseline="0" dirty="0"/>
              <a:t>Giroux A., Ortega Z., </a:t>
            </a:r>
            <a:r>
              <a:rPr lang="en-US" sz="1400" b="0" i="0" u="none" strike="noStrike" baseline="0" dirty="0" err="1"/>
              <a:t>Attias</a:t>
            </a:r>
            <a:r>
              <a:rPr lang="en-US" sz="1400" b="0" i="0" u="none" strike="noStrike" baseline="0" dirty="0"/>
              <a:t> N., </a:t>
            </a:r>
            <a:r>
              <a:rPr lang="en-US" sz="1400" b="0" i="0" u="none" strike="noStrike" baseline="0" dirty="0" err="1"/>
              <a:t>Desbiez</a:t>
            </a:r>
            <a:r>
              <a:rPr lang="en-US" sz="1400" b="0" i="0" u="none" strike="noStrike" baseline="0" dirty="0"/>
              <a:t> A. L. J., Valle D., </a:t>
            </a:r>
            <a:r>
              <a:rPr lang="en-US" sz="1400" b="0" i="0" u="none" strike="noStrike" baseline="0" dirty="0" err="1"/>
              <a:t>Börger</a:t>
            </a:r>
            <a:r>
              <a:rPr lang="en-US" sz="1400" b="0" i="0" u="none" strike="noStrike" baseline="0" dirty="0"/>
              <a:t> L., et al. (2023). Activity modulation and selection for forests help giant anteaters to cope with temperature changes. Animal </a:t>
            </a:r>
            <a:r>
              <a:rPr lang="en-US" sz="1400" b="0" i="0" u="none" strike="noStrike" baseline="0" dirty="0" err="1"/>
              <a:t>Behaviour</a:t>
            </a:r>
            <a:r>
              <a:rPr lang="en-US" sz="1400" b="0" i="0" u="none" strike="noStrike" baseline="0" dirty="0"/>
              <a:t> 201:191–209.	</a:t>
            </a:r>
          </a:p>
          <a:p>
            <a:pPr algn="l"/>
            <a:r>
              <a:rPr lang="en-US" sz="1400" b="0" i="0" u="none" strike="noStrike" baseline="0" dirty="0" err="1"/>
              <a:t>Herfindal</a:t>
            </a:r>
            <a:r>
              <a:rPr lang="en-US" sz="1400" b="0" i="0" u="none" strike="noStrike" baseline="0" dirty="0"/>
              <a:t>, I., J. D. C. Linnell, J. </a:t>
            </a:r>
            <a:r>
              <a:rPr lang="en-US" sz="1400" b="0" i="0" u="none" strike="noStrike" baseline="0" dirty="0" err="1"/>
              <a:t>Odden</a:t>
            </a:r>
            <a:r>
              <a:rPr lang="en-US" sz="14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400" b="0" i="0" u="none" strike="noStrike" baseline="0" dirty="0" err="1"/>
              <a:t>Lucherini</a:t>
            </a:r>
            <a:r>
              <a:rPr lang="en-US" sz="1400" b="0" i="0" u="none" strike="noStrike" baseline="0" dirty="0"/>
              <a:t>, M., and S. Lovari. 1996. Habitat richness affects home range size in the red fox Vulpes vulpes. </a:t>
            </a:r>
            <a:r>
              <a:rPr lang="en-US" sz="1400" b="0" i="0" u="none" strike="noStrike" baseline="0" dirty="0" err="1"/>
              <a:t>Behavioural</a:t>
            </a:r>
            <a:r>
              <a:rPr lang="en-US" sz="1400" b="0" i="0" u="none" strike="noStrike" baseline="0" dirty="0"/>
              <a:t> Processes 36:103–105. </a:t>
            </a:r>
          </a:p>
          <a:p>
            <a:pPr algn="l"/>
            <a:r>
              <a:rPr lang="en-US" sz="1400" b="0" i="0" u="none" strike="noStrike" baseline="0" dirty="0"/>
              <a:t>Martinez-Garcia R., Fleming C. H., </a:t>
            </a:r>
            <a:r>
              <a:rPr lang="en-US" sz="1400" b="0" i="0" u="none" strike="noStrike" baseline="0" dirty="0" err="1"/>
              <a:t>Seppelt</a:t>
            </a:r>
            <a:r>
              <a:rPr lang="en-US" sz="1400" b="0" i="0" u="none" strike="noStrike" baseline="0" dirty="0"/>
              <a:t> R., Fagan W. F. &amp; Calabrese J. M. (2020). How range residency and long-range perception change encounter rates. Journal of Theoretical Biology 498, 110267.</a:t>
            </a:r>
          </a:p>
          <a:p>
            <a:pPr algn="l"/>
            <a:r>
              <a:rPr lang="en-US" sz="1400" b="0" i="0" u="none" strike="noStrike" baseline="0" dirty="0"/>
              <a:t>Nilsen, E. B., I. </a:t>
            </a:r>
            <a:r>
              <a:rPr lang="en-US" sz="1400" b="0" i="0" u="none" strike="noStrike" baseline="0" dirty="0" err="1"/>
              <a:t>Herfindal</a:t>
            </a:r>
            <a:r>
              <a:rPr lang="en-US" sz="14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400" b="0" i="0" u="none" strike="noStrike" baseline="0" dirty="0" err="1"/>
              <a:t>Écoscience</a:t>
            </a:r>
            <a:r>
              <a:rPr lang="en-US" sz="1400" b="0" i="0" u="none" strike="noStrike" baseline="0" dirty="0"/>
              <a:t> 12:68–75.</a:t>
            </a:r>
          </a:p>
          <a:p>
            <a:pPr algn="l"/>
            <a:r>
              <a:rPr lang="en-US" sz="1400" b="0" i="0" u="none" strike="noStrike" baseline="0" dirty="0"/>
              <a:t>Relyea, R. A., R. K. Lawrence, and S. </a:t>
            </a:r>
            <a:r>
              <a:rPr lang="en-US" sz="1400" b="0" i="0" u="none" strike="noStrike" baseline="0" dirty="0" err="1"/>
              <a:t>Demarais</a:t>
            </a:r>
            <a:r>
              <a:rPr lang="en-US" sz="14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400" dirty="0"/>
          </a:p>
          <a:p>
            <a:pPr algn="l"/>
            <a:r>
              <a:rPr lang="en-US" sz="1400" b="0" i="0" u="none" strike="noStrike" baseline="0" dirty="0" err="1"/>
              <a:t>Rickbeil</a:t>
            </a:r>
            <a:r>
              <a:rPr lang="en-US" sz="1400" b="0" i="0" u="none" strike="noStrike" baseline="0" dirty="0"/>
              <a:t>, G. J. M., J. A. Merkle, G. Anderson, M. P. Atwood, J. P. Beckmann, E. K. Cole, A. B. </a:t>
            </a:r>
            <a:r>
              <a:rPr lang="en-US" sz="1400" b="0" i="0" u="none" strike="noStrike" baseline="0" dirty="0" err="1"/>
              <a:t>Courtemanch</a:t>
            </a:r>
            <a:r>
              <a:rPr lang="en-US" sz="14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4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4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GB" sz="1800" dirty="0"/>
              <a:t>Aerial photo of Okanagan Lake: © University of British Columbia Okanagan</a:t>
            </a:r>
          </a:p>
          <a:p>
            <a:r>
              <a:rPr lang="en-GB" sz="1800" dirty="0"/>
              <a:t>Picture of frozen Okanagan Lake: © </a:t>
            </a:r>
            <a:r>
              <a:rPr lang="en-US" sz="1800" dirty="0"/>
              <a:t>Kelowna Public Archives: KPA #487</a:t>
            </a:r>
            <a:endParaRPr lang="en-CA" sz="1800" dirty="0"/>
          </a:p>
          <a:p>
            <a:pPr marL="0" indent="0">
              <a:buNone/>
            </a:pPr>
            <a:endParaRPr lang="en-GB" sz="1800" dirty="0"/>
          </a:p>
          <a:p>
            <a:pPr algn="just"/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2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</a:t>
            </a:r>
            <a:r>
              <a:rPr lang="es-ES" sz="1800" b="0" i="0" u="none" strike="noStrike" baseline="0" dirty="0" err="1"/>
              <a:t>Carnivoros</a:t>
            </a:r>
            <a:r>
              <a:rPr lang="es-ES" sz="1800" b="0" i="0" u="none" strike="noStrike" baseline="0" dirty="0"/>
              <a:t> Australes</a:t>
            </a:r>
            <a:endParaRPr lang="en-GB" sz="1800" b="0" i="0" u="none" strike="noStrike" baseline="0" dirty="0"/>
          </a:p>
          <a:p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0" i="0" u="none" strike="noStrike" baseline="0" dirty="0"/>
              <a:t>R code can be found at </a:t>
            </a:r>
            <a:r>
              <a:rPr lang="en-GB" sz="1800" b="0" i="0" u="none" strike="noStrike" baseline="0" dirty="0">
                <a:hlinkClick r:id="rId4"/>
              </a:rPr>
              <a:t>https://github.com/QuantitativeEcologyLab/bc-mammals-speeds/</a:t>
            </a:r>
            <a:endParaRPr lang="en-GB" sz="1800" b="0" i="0" u="none" strike="noStrike" baseline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C27414FF-11D7-0ADD-B66D-60B432FBD412}"/>
              </a:ext>
            </a:extLst>
          </p:cNvPr>
          <p:cNvSpPr/>
          <p:nvPr/>
        </p:nvSpPr>
        <p:spPr>
          <a:xfrm flipV="1">
            <a:off x="417442" y="3352580"/>
            <a:ext cx="420758" cy="228915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BF19D26D-F67E-AA58-3717-6C742EE6347E}"/>
              </a:ext>
            </a:extLst>
          </p:cNvPr>
          <p:cNvSpPr/>
          <p:nvPr/>
        </p:nvSpPr>
        <p:spPr>
          <a:xfrm flipV="1">
            <a:off x="529106" y="3677928"/>
            <a:ext cx="309094" cy="284232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5B8B6-8FE4-E880-9466-E771D1FCC813}"/>
              </a:ext>
            </a:extLst>
          </p:cNvPr>
          <p:cNvSpPr txBox="1"/>
          <p:nvPr/>
        </p:nvSpPr>
        <p:spPr>
          <a:xfrm rot="16200000">
            <a:off x="-1014265" y="4737435"/>
            <a:ext cx="24111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00"/>
            <a:stretch/>
          </p:blipFill>
          <p:spPr>
            <a:xfrm>
              <a:off x="554545" y="1169299"/>
              <a:ext cx="1834816" cy="2339258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98EC72-C33D-25E4-85EB-1BD8DFACC705}"/>
              </a:ext>
            </a:extLst>
          </p:cNvPr>
          <p:cNvSpPr txBox="1"/>
          <p:nvPr/>
        </p:nvSpPr>
        <p:spPr>
          <a:xfrm>
            <a:off x="554545" y="3481749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05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105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6533-6D32-2411-203A-1EC0D6D3E6B3}"/>
              </a:ext>
            </a:extLst>
          </p:cNvPr>
          <p:cNvSpPr txBox="1"/>
          <p:nvPr/>
        </p:nvSpPr>
        <p:spPr>
          <a:xfrm rot="16200000">
            <a:off x="-515809" y="2217565"/>
            <a:ext cx="21533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53036C-13AA-53AB-2D9F-FEE8671FF1AD}"/>
              </a:ext>
            </a:extLst>
          </p:cNvPr>
          <p:cNvSpPr txBox="1"/>
          <p:nvPr/>
        </p:nvSpPr>
        <p:spPr>
          <a:xfrm>
            <a:off x="1798522" y="6197686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8F32-FBA0-B36C-22E2-D34B764A225B}"/>
              </a:ext>
            </a:extLst>
          </p:cNvPr>
          <p:cNvSpPr txBox="1"/>
          <p:nvPr/>
        </p:nvSpPr>
        <p:spPr>
          <a:xfrm rot="16200000">
            <a:off x="-1092450" y="4678678"/>
            <a:ext cx="252863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E61A9-CCEF-7A55-0E22-2A53DD8B059C}"/>
              </a:ext>
            </a:extLst>
          </p:cNvPr>
          <p:cNvSpPr/>
          <p:nvPr/>
        </p:nvSpPr>
        <p:spPr>
          <a:xfrm>
            <a:off x="554545" y="1114236"/>
            <a:ext cx="208464" cy="206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7194</TotalTime>
  <Words>1890</Words>
  <Application>Microsoft Office PowerPoint</Application>
  <PresentationFormat>Widescreen</PresentationFormat>
  <Paragraphs>210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AdvPSUnv</vt:lpstr>
      <vt:lpstr>Arial</vt:lpstr>
      <vt:lpstr>Calibri</vt:lpstr>
      <vt:lpstr>Calibri Light</vt:lpstr>
      <vt:lpstr>Cambria Math</vt:lpstr>
      <vt:lpstr>MyriadPro-Semibold</vt:lpstr>
      <vt:lpstr>Office Theme</vt:lpstr>
      <vt:lpstr>How does environmental stochasticity affect animal movement?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New generalized hypotheses</vt:lpstr>
      <vt:lpstr>Chapter 1: Simulating the relationships</vt:lpstr>
      <vt:lpstr>Chapter 1: E(R) and Var(R) both affect E(H)</vt:lpstr>
      <vt:lpstr>Chapter 1: E(R) and Var(R) both affect Var(H)</vt:lpstr>
      <vt:lpstr>Chapter 1: Testing the hypotheses with real data</vt:lpstr>
      <vt:lpstr>Chapter 2: Estimating abundance and unpredictability world-wide</vt:lpstr>
      <vt:lpstr>Chapter 3: Using a sample size greater than n = 1 animal</vt:lpstr>
      <vt:lpstr>Chapter 3: Generalizing relationships (with energetics scaling with mass)</vt:lpstr>
      <vt:lpstr>What will BC look like in 100 years? </vt:lpstr>
      <vt:lpstr>PowerPoint Presentation</vt:lpstr>
      <vt:lpstr>Things are not what they used to be 100 years ago</vt:lpstr>
      <vt:lpstr>The climate is warming rapidly</vt:lpstr>
      <vt:lpstr>How does temperature affect mammal movement in BC? </vt:lpstr>
      <vt:lpstr>Encounter rates depend on movement rates</vt:lpstr>
      <vt:lpstr>Temperature affects movement behavior</vt:lpstr>
      <vt:lpstr>Temperature affects human-wildlife interactions</vt:lpstr>
      <vt:lpstr>PowerPoint Presentation</vt:lpstr>
      <vt:lpstr>How does temperature affect how often mammals move? </vt:lpstr>
      <vt:lpstr>Modeling how often mammals move</vt:lpstr>
      <vt:lpstr>Effects of temperature depend on day of year</vt:lpstr>
      <vt:lpstr>How does temperature affect how fast mammals move? </vt:lpstr>
      <vt:lpstr>Modeling how fast mammals move</vt:lpstr>
      <vt:lpstr>Effects of temperature depend on day of year</vt:lpstr>
      <vt:lpstr>Distance travelled = P(moving)×E(speed)</vt:lpstr>
      <vt:lpstr>Temperature and habitat selection</vt:lpstr>
      <vt:lpstr>Modeling where boreal caribou move: Resource Selection Function (RSF)</vt:lpstr>
      <vt:lpstr>Work in progress…</vt:lpstr>
      <vt:lpstr>Habitat quality will depend strongly on climate change scenario</vt:lpstr>
      <vt:lpstr>PowerPoint Presentation</vt:lpstr>
      <vt:lpstr>Acknowledgements</vt:lpstr>
      <vt:lpstr>References</vt:lpstr>
      <vt:lpstr>References and 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283</cp:revision>
  <dcterms:created xsi:type="dcterms:W3CDTF">2021-11-11T16:37:17Z</dcterms:created>
  <dcterms:modified xsi:type="dcterms:W3CDTF">2024-07-02T20:44:22Z</dcterms:modified>
</cp:coreProperties>
</file>